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0E2B-56CD-8940-9AFA-139D6AF1BE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</a:t>
            </a:r>
            <a:r>
              <a:rPr lang="en-US" baseline="0" dirty="0" smtClean="0"/>
              <a:t> be done as function, but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0E2B-56CD-8940-9AFA-139D6AF1BE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6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7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9" Type="http://schemas.openxmlformats.org/officeDocument/2006/relationships/image" Target="../media/image11.emf"/><Relationship Id="rId3" Type="http://schemas.openxmlformats.org/officeDocument/2006/relationships/image" Target="../media/image5.emf"/><Relationship Id="rId6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emf"/><Relationship Id="rId5" Type="http://schemas.openxmlformats.org/officeDocument/2006/relationships/image" Target="../media/image14.emf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6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image" Target="../media/image21.png"/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emf"/><Relationship Id="rId5" Type="http://schemas.openxmlformats.org/officeDocument/2006/relationships/image" Target="../media/image20.emf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26.emf"/><Relationship Id="rId4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5" Type="http://schemas.openxmlformats.org/officeDocument/2006/relationships/image" Target="../media/image2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4" Type="http://schemas.openxmlformats.org/officeDocument/2006/relationships/image" Target="../media/image28.emf"/><Relationship Id="rId5" Type="http://schemas.openxmlformats.org/officeDocument/2006/relationships/image" Target="../media/image29.emf"/><Relationship Id="rId7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emf"/><Relationship Id="rId9" Type="http://schemas.openxmlformats.org/officeDocument/2006/relationships/image" Target="../media/image33.emf"/><Relationship Id="rId3" Type="http://schemas.openxmlformats.org/officeDocument/2006/relationships/image" Target="../media/image27.emf"/><Relationship Id="rId6" Type="http://schemas.openxmlformats.org/officeDocument/2006/relationships/image" Target="../media/image3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4" Type="http://schemas.openxmlformats.org/officeDocument/2006/relationships/image" Target="../media/image35.emf"/><Relationship Id="rId5" Type="http://schemas.openxmlformats.org/officeDocument/2006/relationships/image" Target="../media/image36.emf"/><Relationship Id="rId7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34.emf"/><Relationship Id="rId6" Type="http://schemas.openxmlformats.org/officeDocument/2006/relationships/image" Target="../media/image3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4" Type="http://schemas.openxmlformats.org/officeDocument/2006/relationships/image" Target="../media/image40.emf"/><Relationship Id="rId5" Type="http://schemas.openxmlformats.org/officeDocument/2006/relationships/image" Target="../media/image41.emf"/><Relationship Id="rId7" Type="http://schemas.openxmlformats.org/officeDocument/2006/relationships/image" Target="../media/image4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Relationship Id="rId3" Type="http://schemas.openxmlformats.org/officeDocument/2006/relationships/image" Target="../media/image39.emf"/><Relationship Id="rId6" Type="http://schemas.openxmlformats.org/officeDocument/2006/relationships/image" Target="../media/image4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4" Type="http://schemas.openxmlformats.org/officeDocument/2006/relationships/image" Target="../media/image45.emf"/><Relationship Id="rId5" Type="http://schemas.openxmlformats.org/officeDocument/2006/relationships/image" Target="../media/image46.emf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emf"/><Relationship Id="rId3" Type="http://schemas.openxmlformats.org/officeDocument/2006/relationships/image" Target="../media/image44.emf"/><Relationship Id="rId6" Type="http://schemas.openxmlformats.org/officeDocument/2006/relationships/image" Target="../media/image4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1"/>
            <a:ext cx="8229600" cy="138387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IMPLICIT DIFFERENTIATION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AND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RELATED RATES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00" y="1660969"/>
            <a:ext cx="8661620" cy="49199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13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Once again we are going to look at two separate and apparently distinct situations that, not surprisingly, are resolved with the same mathematical model.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660066"/>
                </a:solidFill>
              </a:rPr>
              <a:t>Situation no. 1</a:t>
            </a:r>
            <a:r>
              <a:rPr lang="en-US" b="1" dirty="0" smtClean="0">
                <a:solidFill>
                  <a:srgbClr val="0000FF"/>
                </a:solidFill>
              </a:rPr>
              <a:t>:  Some very nice looking and useful curves in the plane are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NOT</a:t>
            </a:r>
            <a:r>
              <a:rPr lang="en-US" b="1" dirty="0" smtClean="0">
                <a:solidFill>
                  <a:srgbClr val="0000FF"/>
                </a:solidFill>
              </a:rPr>
              <a:t> describable as</a:t>
            </a:r>
          </a:p>
          <a:p>
            <a:pPr marL="0" indent="0">
              <a:lnSpc>
                <a:spcPct val="90000"/>
              </a:lnSpc>
              <a:spcBef>
                <a:spcPts val="13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(i.e., graphs of </a:t>
            </a:r>
            <a:r>
              <a:rPr lang="en-US" b="1" dirty="0" smtClean="0">
                <a:solidFill>
                  <a:srgbClr val="FF0000"/>
                </a:solidFill>
              </a:rPr>
              <a:t>functions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13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 smtClean="0">
                <a:solidFill>
                  <a:srgbClr val="0000FF"/>
                </a:solidFill>
              </a:rPr>
              <a:t>ut rather as</a:t>
            </a:r>
          </a:p>
          <a:p>
            <a:pPr marL="0" indent="0">
              <a:lnSpc>
                <a:spcPct val="90000"/>
              </a:lnSpc>
              <a:spcBef>
                <a:spcPts val="13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i.e. solution sets </a:t>
            </a:r>
            <a:r>
              <a:rPr lang="en-US" b="1" dirty="0" smtClean="0">
                <a:solidFill>
                  <a:srgbClr val="FF0000"/>
                </a:solidFill>
              </a:rPr>
              <a:t>of equations. </a:t>
            </a:r>
          </a:p>
          <a:p>
            <a:pPr marL="0" indent="0">
              <a:lnSpc>
                <a:spcPct val="90000"/>
              </a:lnSpc>
              <a:spcBef>
                <a:spcPts val="1368"/>
              </a:spcBef>
              <a:buNone/>
            </a:pPr>
            <a:r>
              <a:rPr lang="en-US" b="1" dirty="0" smtClean="0">
                <a:solidFill>
                  <a:srgbClr val="660066"/>
                </a:solidFill>
              </a:rPr>
              <a:t>Compute equations of </a:t>
            </a:r>
            <a:r>
              <a:rPr lang="en-US" b="1" dirty="0">
                <a:solidFill>
                  <a:srgbClr val="660066"/>
                </a:solidFill>
              </a:rPr>
              <a:t>t</a:t>
            </a:r>
            <a:r>
              <a:rPr lang="en-US" b="1" dirty="0" smtClean="0">
                <a:solidFill>
                  <a:srgbClr val="660066"/>
                </a:solidFill>
              </a:rPr>
              <a:t>angent lines.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27" y="4074965"/>
            <a:ext cx="3556000" cy="7273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877" y="4667246"/>
            <a:ext cx="3937000" cy="72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6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4" y="284018"/>
            <a:ext cx="8548254" cy="62507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Situation no. 2</a:t>
            </a:r>
            <a:r>
              <a:rPr lang="en-US" b="1" dirty="0" smtClean="0">
                <a:solidFill>
                  <a:srgbClr val="0000FF"/>
                </a:solidFill>
              </a:rPr>
              <a:t>: Two quantities        and         are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related to each other via some formula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(easiest example: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is the surface area       of a sphere,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is the volume       of the same sphere.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 should be able to show that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, the formula that relates       and      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You know how fast          changes.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How fast does           change?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(Pump air in the sphere at a certain known  rate.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How fast does the surface area expand?)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738" y="237836"/>
            <a:ext cx="431800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7401" y="237836"/>
            <a:ext cx="4445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93" y="1835726"/>
            <a:ext cx="431800" cy="60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93" y="2352962"/>
            <a:ext cx="444500" cy="609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989281"/>
            <a:ext cx="304800" cy="33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2145" y="2539998"/>
            <a:ext cx="304800" cy="330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7827" y="2938317"/>
            <a:ext cx="2882900" cy="495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9054" y="3596408"/>
            <a:ext cx="304800" cy="330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67138" y="3626425"/>
            <a:ext cx="304800" cy="330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7928" y="1341581"/>
            <a:ext cx="2425700" cy="609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763" y="4002807"/>
            <a:ext cx="431800" cy="609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463" y="4543134"/>
            <a:ext cx="4445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2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71" y="260927"/>
            <a:ext cx="8594437" cy="631998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are going to look at Situation no. 1 first, and first I will show you some curves that are not graphs of functions: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the point is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the equation of the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tangent line is  ??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66" y="2441136"/>
            <a:ext cx="3184762" cy="33942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8637" y="2325681"/>
            <a:ext cx="4318000" cy="57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9737" y="3060702"/>
            <a:ext cx="14351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7145" y="2923311"/>
            <a:ext cx="558800" cy="571500"/>
          </a:xfrm>
          <a:prstGeom prst="rect">
            <a:avLst/>
          </a:prstGeom>
        </p:spPr>
      </p:pic>
      <p:pic>
        <p:nvPicPr>
          <p:cNvPr id="10" name="Picture 9" descr="Picture 1.png"/>
          <p:cNvPicPr>
            <a:picLocks noChangeAspect="1"/>
          </p:cNvPicPr>
          <p:nvPr/>
        </p:nvPicPr>
        <p:blipFill>
          <a:blip r:embed="rId7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93" y="1912352"/>
            <a:ext cx="4078730" cy="4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16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3" y="330200"/>
            <a:ext cx="8617527" cy="63430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more: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the point is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the equation of the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								 tangent line is ??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 This curve is called the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  </a:t>
            </a:r>
            <a:r>
              <a:rPr lang="en-US" b="1" dirty="0" smtClean="0">
                <a:solidFill>
                  <a:srgbClr val="008000"/>
                </a:solidFill>
              </a:rPr>
              <a:t>cardioid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last example, then some theory.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28" y="1694868"/>
            <a:ext cx="3580952" cy="3288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038" y="375224"/>
            <a:ext cx="5283200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464" y="1630219"/>
            <a:ext cx="119380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0173" y="1269997"/>
            <a:ext cx="330200" cy="1041400"/>
          </a:xfrm>
          <a:prstGeom prst="rect">
            <a:avLst/>
          </a:prstGeom>
        </p:spPr>
      </p:pic>
      <p:pic>
        <p:nvPicPr>
          <p:cNvPr id="9" name="Picture 8" descr="Picture 6.png"/>
          <p:cNvPicPr>
            <a:picLocks noChangeAspect="1"/>
          </p:cNvPicPr>
          <p:nvPr/>
        </p:nvPicPr>
        <p:blipFill>
          <a:blip r:embed="rId6">
            <a:alphaModFix am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9" y="1062179"/>
            <a:ext cx="3809524" cy="369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3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307109"/>
            <a:ext cx="8686800" cy="63430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Last example: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the point 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</a:t>
            </a:r>
            <a:r>
              <a:rPr lang="en-US" b="1" dirty="0" smtClean="0">
                <a:solidFill>
                  <a:srgbClr val="800000"/>
                </a:solidFill>
              </a:rPr>
              <a:t> (check that it’s on !)</a:t>
            </a:r>
            <a:endParaRPr lang="en-US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the equation of the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tangent line is ??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This curve is called the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</a:t>
            </a:r>
            <a:r>
              <a:rPr lang="en-US" b="1" dirty="0" err="1" smtClean="0">
                <a:solidFill>
                  <a:srgbClr val="008000"/>
                </a:solidFill>
              </a:rPr>
              <a:t>lemniscate</a:t>
            </a:r>
            <a:endParaRPr lang="en-US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Now to the theory.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Actually it is rather simple. Look at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10" y="2148147"/>
            <a:ext cx="2844444" cy="2171428"/>
          </a:xfrm>
          <a:prstGeom prst="rect">
            <a:avLst/>
          </a:prstGeom>
        </p:spPr>
      </p:pic>
      <p:pic>
        <p:nvPicPr>
          <p:cNvPr id="6" name="Picture 5" descr="Picture 8.png"/>
          <p:cNvPicPr>
            <a:picLocks noChangeAspect="1"/>
          </p:cNvPicPr>
          <p:nvPr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82" y="1027666"/>
            <a:ext cx="3758730" cy="31746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3480" y="1004580"/>
            <a:ext cx="102870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9507" y="5727295"/>
            <a:ext cx="2137410" cy="5168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6010" y="307109"/>
            <a:ext cx="52578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3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91654"/>
            <a:ext cx="8640618" cy="64123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take a derivative with respect to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Careful !  You must keep in mind that implicitly, (by implication from                          ) ……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is a function of        , so the chain rule applies.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That means that you will get an expression with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and            and                 appearing.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Solve for          and you got your slope. Since a point on the curve is given, the </a:t>
            </a:r>
            <a:r>
              <a:rPr lang="en-US" b="1" dirty="0" smtClean="0">
                <a:solidFill>
                  <a:srgbClr val="008000"/>
                </a:solidFill>
              </a:rPr>
              <a:t>point-slope formula</a:t>
            </a:r>
            <a:r>
              <a:rPr lang="en-US" b="1" dirty="0" smtClean="0">
                <a:solidFill>
                  <a:srgbClr val="0000FF"/>
                </a:solidFill>
              </a:rPr>
              <a:t> gives you the answer!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do a couple of example, in fact the 3 we’ve seen, circle, cardioid, </a:t>
            </a:r>
            <a:r>
              <a:rPr lang="en-US" b="1" dirty="0" err="1" smtClean="0">
                <a:solidFill>
                  <a:srgbClr val="0000FF"/>
                </a:solidFill>
              </a:rPr>
              <a:t>lemniscate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492" y="1709472"/>
            <a:ext cx="2137410" cy="516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16" y="2376168"/>
            <a:ext cx="251460" cy="3632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6777" y="2398624"/>
            <a:ext cx="265430" cy="2654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06" y="3323358"/>
            <a:ext cx="866140" cy="419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2840" y="3348933"/>
            <a:ext cx="684530" cy="5168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1473" y="3348933"/>
            <a:ext cx="935990" cy="5168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022" y="3890645"/>
            <a:ext cx="433070" cy="4889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6086" y="911570"/>
            <a:ext cx="265430" cy="26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9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4" y="284018"/>
            <a:ext cx="8594436" cy="627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 will write the equation on the board and do the work there.</a:t>
            </a: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Circle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Differentiate to get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544" y="1355864"/>
            <a:ext cx="431800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928" y="1927364"/>
            <a:ext cx="3136900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36" y="2709718"/>
            <a:ext cx="2374900" cy="44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836" y="3061854"/>
            <a:ext cx="1422400" cy="1130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836" y="4284518"/>
            <a:ext cx="2844800" cy="635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327" y="5143500"/>
            <a:ext cx="3962400" cy="622300"/>
          </a:xfrm>
          <a:prstGeom prst="rect">
            <a:avLst/>
          </a:prstGeom>
        </p:spPr>
      </p:pic>
      <p:pic>
        <p:nvPicPr>
          <p:cNvPr id="11" name="Picture 10" descr="Picture 1.png"/>
          <p:cNvPicPr>
            <a:picLocks noChangeAspect="1"/>
          </p:cNvPicPr>
          <p:nvPr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270" y="2466372"/>
            <a:ext cx="4078730" cy="4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32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72" y="284018"/>
            <a:ext cx="8617527" cy="627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Cardioid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the answer !!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875" y="231194"/>
            <a:ext cx="5811520" cy="628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72" y="943264"/>
            <a:ext cx="8343900" cy="571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1" y="1697181"/>
            <a:ext cx="9144000" cy="5042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931" y="2380671"/>
            <a:ext cx="6108700" cy="1206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935" y="3702626"/>
            <a:ext cx="3492500" cy="1041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694" y="4720935"/>
            <a:ext cx="1638300" cy="1041400"/>
          </a:xfrm>
          <a:prstGeom prst="rect">
            <a:avLst/>
          </a:prstGeom>
        </p:spPr>
      </p:pic>
      <p:pic>
        <p:nvPicPr>
          <p:cNvPr id="10" name="Picture 9" descr="Picture 6.png"/>
          <p:cNvPicPr>
            <a:picLocks noChangeAspect="1"/>
          </p:cNvPicPr>
          <p:nvPr/>
        </p:nvPicPr>
        <p:blipFill>
          <a:blip r:embed="rId8">
            <a:alphaModFix am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379" y="3027690"/>
            <a:ext cx="3809524" cy="369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0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44" y="307109"/>
            <a:ext cx="8594437" cy="6366164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00FF"/>
                </a:solidFill>
              </a:rPr>
              <a:t>Lemniscate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191" y="307109"/>
            <a:ext cx="5257800" cy="57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90" y="1058719"/>
            <a:ext cx="7099300" cy="571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272" y="1782619"/>
            <a:ext cx="7505700" cy="571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181" y="2354119"/>
            <a:ext cx="4064000" cy="1206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289" y="3764972"/>
            <a:ext cx="3886200" cy="1041400"/>
          </a:xfrm>
          <a:prstGeom prst="rect">
            <a:avLst/>
          </a:prstGeom>
        </p:spPr>
      </p:pic>
      <p:pic>
        <p:nvPicPr>
          <p:cNvPr id="12" name="Picture 11" descr="Picture 8.png"/>
          <p:cNvPicPr>
            <a:picLocks noChangeAspect="1"/>
          </p:cNvPicPr>
          <p:nvPr/>
        </p:nvPicPr>
        <p:blipFill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996" y="2918887"/>
            <a:ext cx="3758730" cy="317460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5845" y="5171762"/>
            <a:ext cx="32893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9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</TotalTime>
  <Words>398</Words>
  <Application>Microsoft Macintosh PowerPoint</Application>
  <PresentationFormat>On-screen Show (4:3)</PresentationFormat>
  <Paragraphs>69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IMPLICIT DIFFERENTIATION AND RELATED RATES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347</cp:revision>
  <dcterms:created xsi:type="dcterms:W3CDTF">2011-08-21T14:29:24Z</dcterms:created>
  <dcterms:modified xsi:type="dcterms:W3CDTF">2011-09-16T22:47:26Z</dcterms:modified>
</cp:coreProperties>
</file>